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3" r:id="rId3"/>
    <p:sldId id="257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35" r:id="rId12"/>
    <p:sldId id="336" r:id="rId13"/>
    <p:sldId id="344" r:id="rId14"/>
    <p:sldId id="345" r:id="rId15"/>
    <p:sldId id="346" r:id="rId16"/>
    <p:sldId id="347" r:id="rId17"/>
    <p:sldId id="349" r:id="rId18"/>
    <p:sldId id="348" r:id="rId19"/>
    <p:sldId id="350" r:id="rId20"/>
    <p:sldId id="326" r:id="rId21"/>
    <p:sldId id="351" r:id="rId22"/>
    <p:sldId id="352" r:id="rId23"/>
    <p:sldId id="353" r:id="rId24"/>
    <p:sldId id="355" r:id="rId25"/>
    <p:sldId id="356" r:id="rId26"/>
    <p:sldId id="365" r:id="rId27"/>
    <p:sldId id="366" r:id="rId28"/>
    <p:sldId id="368" r:id="rId29"/>
    <p:sldId id="357" r:id="rId30"/>
    <p:sldId id="358" r:id="rId31"/>
    <p:sldId id="359" r:id="rId32"/>
    <p:sldId id="360" r:id="rId33"/>
    <p:sldId id="362" r:id="rId34"/>
    <p:sldId id="363" r:id="rId35"/>
    <p:sldId id="364" r:id="rId36"/>
    <p:sldId id="367" r:id="rId37"/>
    <p:sldId id="394" r:id="rId38"/>
    <p:sldId id="327" r:id="rId39"/>
    <p:sldId id="369" r:id="rId40"/>
    <p:sldId id="372" r:id="rId41"/>
    <p:sldId id="373" r:id="rId42"/>
    <p:sldId id="374" r:id="rId43"/>
    <p:sldId id="375" r:id="rId44"/>
    <p:sldId id="376" r:id="rId45"/>
    <p:sldId id="377" r:id="rId46"/>
    <p:sldId id="378" r:id="rId47"/>
    <p:sldId id="379" r:id="rId48"/>
    <p:sldId id="395" r:id="rId49"/>
    <p:sldId id="398" r:id="rId50"/>
    <p:sldId id="399" r:id="rId51"/>
    <p:sldId id="400" r:id="rId52"/>
    <p:sldId id="401" r:id="rId53"/>
    <p:sldId id="402" r:id="rId54"/>
    <p:sldId id="403" r:id="rId55"/>
    <p:sldId id="404" r:id="rId56"/>
    <p:sldId id="380" r:id="rId57"/>
    <p:sldId id="381" r:id="rId58"/>
    <p:sldId id="382" r:id="rId59"/>
    <p:sldId id="383" r:id="rId60"/>
    <p:sldId id="387" r:id="rId61"/>
    <p:sldId id="389" r:id="rId62"/>
    <p:sldId id="392" r:id="rId63"/>
    <p:sldId id="393" r:id="rId64"/>
    <p:sldId id="405" r:id="rId65"/>
    <p:sldId id="406" r:id="rId66"/>
    <p:sldId id="407" r:id="rId67"/>
    <p:sldId id="411" r:id="rId68"/>
    <p:sldId id="416" r:id="rId69"/>
    <p:sldId id="413" r:id="rId70"/>
    <p:sldId id="417" r:id="rId71"/>
    <p:sldId id="390" r:id="rId72"/>
    <p:sldId id="386" r:id="rId73"/>
    <p:sldId id="418" r:id="rId74"/>
    <p:sldId id="414" r:id="rId75"/>
    <p:sldId id="410" r:id="rId7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B5C"/>
    <a:srgbClr val="DF1995"/>
    <a:srgbClr val="00B5E2"/>
    <a:srgbClr val="6CC2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5AED81-8978-4225-A048-61DDCB5385C6}" v="2" dt="2024-11-19T17:32:44.2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microsoft.com/office/2015/10/relationships/revisionInfo" Target="revisionInfo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8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nda Mannix" userId="adc08216-32ba-41d2-9127-c23038576f2c" providerId="ADAL" clId="{4F5AED81-8978-4225-A048-61DDCB5385C6}"/>
    <pc:docChg chg="modSld">
      <pc:chgData name="Amanda Mannix" userId="adc08216-32ba-41d2-9127-c23038576f2c" providerId="ADAL" clId="{4F5AED81-8978-4225-A048-61DDCB5385C6}" dt="2024-11-19T17:32:44.233" v="1"/>
      <pc:docMkLst>
        <pc:docMk/>
      </pc:docMkLst>
      <pc:sldChg chg="setBg">
        <pc:chgData name="Amanda Mannix" userId="adc08216-32ba-41d2-9127-c23038576f2c" providerId="ADAL" clId="{4F5AED81-8978-4225-A048-61DDCB5385C6}" dt="2024-11-19T17:32:44.233" v="1"/>
        <pc:sldMkLst>
          <pc:docMk/>
          <pc:sldMk cId="2122730801" sldId="256"/>
        </pc:sldMkLst>
      </pc:sldChg>
    </pc:docChg>
  </pc:docChgLst>
  <pc:docChgLst>
    <pc:chgData name="Amanda Clark" userId="adc08216-32ba-41d2-9127-c23038576f2c" providerId="ADAL" clId="{3902ECE5-B02E-4061-AE38-2FF7D751455F}"/>
    <pc:docChg chg="modSld">
      <pc:chgData name="Amanda Clark" userId="adc08216-32ba-41d2-9127-c23038576f2c" providerId="ADAL" clId="{3902ECE5-B02E-4061-AE38-2FF7D751455F}" dt="2023-12-13T21:28:47.518" v="1"/>
      <pc:docMkLst>
        <pc:docMk/>
      </pc:docMkLst>
      <pc:sldChg chg="setBg">
        <pc:chgData name="Amanda Clark" userId="adc08216-32ba-41d2-9127-c23038576f2c" providerId="ADAL" clId="{3902ECE5-B02E-4061-AE38-2FF7D751455F}" dt="2023-12-13T21:28:47.518" v="1"/>
        <pc:sldMkLst>
          <pc:docMk/>
          <pc:sldMk cId="2122730801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48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9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0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1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71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41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50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0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6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29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34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92D0F-1171-4E7C-A768-C4352312672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3EDAF-B7A8-4F8A-85CE-8EDE880B7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5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6327" y="969042"/>
            <a:ext cx="9029699" cy="2387600"/>
          </a:xfrm>
        </p:spPr>
        <p:txBody>
          <a:bodyPr>
            <a:noAutofit/>
          </a:bodyPr>
          <a:lstStyle/>
          <a:p>
            <a:pPr algn="l">
              <a:lnSpc>
                <a:spcPts val="6000"/>
              </a:lnSpc>
            </a:pPr>
            <a:r>
              <a:rPr lang="en-US" sz="6600" dirty="0">
                <a:solidFill>
                  <a:srgbClr val="00B5E2"/>
                </a:solidFill>
                <a:latin typeface="Franklin Gothic Medium Cond" panose="020B0606030402020204" pitchFamily="34" charset="0"/>
              </a:rPr>
              <a:t>WELCOME TO</a:t>
            </a:r>
            <a:br>
              <a:rPr lang="en-US" sz="6600" dirty="0">
                <a:latin typeface="Franklin Gothic Medium Cond" panose="020B0606030402020204" pitchFamily="34" charset="0"/>
              </a:rPr>
            </a:br>
            <a:r>
              <a:rPr lang="en-US" sz="6600" dirty="0">
                <a:solidFill>
                  <a:srgbClr val="DF1995"/>
                </a:solidFill>
                <a:latin typeface="Franklin Gothic Medium Cond" panose="020B0606030402020204" pitchFamily="34" charset="0"/>
              </a:rPr>
              <a:t>RARE DISEASE DAY</a:t>
            </a:r>
            <a:r>
              <a:rPr lang="en-US" baseline="30000" dirty="0">
                <a:solidFill>
                  <a:srgbClr val="DF1995"/>
                </a:solidFill>
                <a:latin typeface="Franklin Gothic Medium Cond" panose="020B0606030402020204" pitchFamily="34" charset="0"/>
              </a:rPr>
              <a:t>®</a:t>
            </a:r>
            <a:r>
              <a:rPr lang="en-US" sz="6600" dirty="0">
                <a:solidFill>
                  <a:srgbClr val="DF1995"/>
                </a:solidFill>
                <a:latin typeface="Franklin Gothic Medium Cond" panose="020B0606030402020204" pitchFamily="34" charset="0"/>
              </a:rPr>
              <a:t> TRIVIA!</a:t>
            </a:r>
            <a:endParaRPr lang="en-US" sz="6600" dirty="0">
              <a:solidFill>
                <a:srgbClr val="6CC24A"/>
              </a:solidFill>
              <a:latin typeface="Franklin Gothic Medium Cond" panose="020B06060304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271592" y="6103089"/>
            <a:ext cx="2584434" cy="6169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ts val="6000"/>
              </a:lnSpc>
            </a:pPr>
            <a:r>
              <a:rPr lang="en-US" sz="2400" dirty="0">
                <a:latin typeface="Myriad Pro" panose="020B0503030403020204" pitchFamily="34" charset="0"/>
              </a:rPr>
              <a:t>rarediseaseday.us</a:t>
            </a:r>
          </a:p>
        </p:txBody>
      </p:sp>
    </p:spTree>
    <p:extLst>
      <p:ext uri="{BB962C8B-B14F-4D97-AF65-F5344CB8AC3E}">
        <p14:creationId xmlns:p14="http://schemas.microsoft.com/office/powerpoint/2010/main" val="212273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8: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 is considered a rare disease in the United States?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5" y="2721555"/>
            <a:ext cx="9661239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DF1995"/>
                </a:solidFill>
                <a:latin typeface="PT Sans" panose="020B0503020203020204" pitchFamily="34" charset="0"/>
              </a:rPr>
              <a:t>A disease that affects fewer than 200,000 people. </a:t>
            </a:r>
          </a:p>
          <a:p>
            <a:pPr marL="0" indent="0">
              <a:buNone/>
            </a:pPr>
            <a:endParaRPr lang="en-US" dirty="0">
              <a:solidFill>
                <a:srgbClr val="DF1995"/>
              </a:solidFill>
              <a:latin typeface="PT Sans" panose="020B0503020203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639128"/>
            <a:ext cx="8626766" cy="674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DF1995"/>
                </a:solidFill>
                <a:latin typeface="PT Sans" panose="020B0503020203020204" pitchFamily="34" charset="0"/>
              </a:rPr>
              <a:t>A disease that affects less than one in a million people.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525819"/>
            <a:ext cx="8506693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DF1995"/>
                </a:solidFill>
                <a:latin typeface="PT Sans" panose="020B0503020203020204" pitchFamily="34" charset="0"/>
              </a:rPr>
              <a:t>A disease without a cure. </a:t>
            </a:r>
          </a:p>
        </p:txBody>
      </p:sp>
    </p:spTree>
    <p:extLst>
      <p:ext uri="{BB962C8B-B14F-4D97-AF65-F5344CB8AC3E}">
        <p14:creationId xmlns:p14="http://schemas.microsoft.com/office/powerpoint/2010/main" val="268350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83127" y="2429164"/>
            <a:ext cx="12561454" cy="1911927"/>
          </a:xfrm>
          <a:prstGeom prst="rect">
            <a:avLst/>
          </a:prstGeom>
          <a:solidFill>
            <a:srgbClr val="DF1995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936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>
              <a:solidFill>
                <a:schemeClr val="bg1"/>
              </a:solidFill>
              <a:latin typeface="Oswald" pitchFamily="2" charset="0"/>
            </a:endParaRPr>
          </a:p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  <a:latin typeface="Oswald" pitchFamily="2" charset="0"/>
              </a:rPr>
              <a:t>ROUND 1 - ANSWERS </a:t>
            </a:r>
          </a:p>
        </p:txBody>
      </p:sp>
    </p:spTree>
    <p:extLst>
      <p:ext uri="{BB962C8B-B14F-4D97-AF65-F5344CB8AC3E}">
        <p14:creationId xmlns:p14="http://schemas.microsoft.com/office/powerpoint/2010/main" val="1049572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0090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How many rare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diseases are there?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2719691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1500" dirty="0">
                <a:solidFill>
                  <a:srgbClr val="DF1995"/>
                </a:solidFill>
                <a:latin typeface="Oswald" pitchFamily="2" charset="0"/>
              </a:rPr>
              <a:t>7,000+</a:t>
            </a:r>
          </a:p>
        </p:txBody>
      </p:sp>
    </p:spTree>
    <p:extLst>
      <p:ext uri="{BB962C8B-B14F-4D97-AF65-F5344CB8AC3E}">
        <p14:creationId xmlns:p14="http://schemas.microsoft.com/office/powerpoint/2010/main" val="105600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9777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How many Americans live with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a rare disease?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309894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25-30 Million</a:t>
            </a:r>
          </a:p>
        </p:txBody>
      </p:sp>
    </p:spTree>
    <p:extLst>
      <p:ext uri="{BB962C8B-B14F-4D97-AF65-F5344CB8AC3E}">
        <p14:creationId xmlns:p14="http://schemas.microsoft.com/office/powerpoint/2010/main" val="356773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3: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9777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What day is Rare Disease Day this year?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2719691"/>
            <a:ext cx="91070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February</a:t>
            </a:r>
            <a:r>
              <a:rPr kumimoji="0" lang="en-US" sz="96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 29, 2020</a:t>
            </a:r>
            <a:endParaRPr kumimoji="0" lang="en-US" sz="96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Oswald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791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4: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9777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In what year did NORD introduce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Rare Disease Day in the US?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310816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2009</a:t>
            </a:r>
          </a:p>
        </p:txBody>
      </p:sp>
    </p:spTree>
    <p:extLst>
      <p:ext uri="{BB962C8B-B14F-4D97-AF65-F5344CB8AC3E}">
        <p14:creationId xmlns:p14="http://schemas.microsoft.com/office/powerpoint/2010/main" val="54175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5: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9777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How many countries participate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in </a:t>
            </a:r>
            <a:b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</a:b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Rare Disease Day?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310816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80+</a:t>
            </a:r>
          </a:p>
        </p:txBody>
      </p:sp>
    </p:spTree>
    <p:extLst>
      <p:ext uri="{BB962C8B-B14F-4D97-AF65-F5344CB8AC3E}">
        <p14:creationId xmlns:p14="http://schemas.microsoft.com/office/powerpoint/2010/main" val="135500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6: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9777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What is NORD’s tagline?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5" y="3310816"/>
            <a:ext cx="8820727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8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</a:rPr>
              <a:t>Alone we rare.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800" dirty="0">
                <a:solidFill>
                  <a:srgbClr val="DF1995"/>
                </a:solidFill>
                <a:latin typeface="Oswald" pitchFamily="2" charset="0"/>
              </a:rPr>
              <a:t>Together we are strong.</a:t>
            </a:r>
            <a:endParaRPr kumimoji="0" lang="en-US" sz="78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82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7: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9777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 is the NORD website?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5" y="3310816"/>
            <a:ext cx="8820727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rarediseases.org</a:t>
            </a:r>
          </a:p>
        </p:txBody>
      </p:sp>
    </p:spTree>
    <p:extLst>
      <p:ext uri="{BB962C8B-B14F-4D97-AF65-F5344CB8AC3E}">
        <p14:creationId xmlns:p14="http://schemas.microsoft.com/office/powerpoint/2010/main" val="103560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8: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9777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What is considered a rare disease in the United States?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5" y="3718139"/>
            <a:ext cx="8820727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>
                <a:solidFill>
                  <a:srgbClr val="DF1995"/>
                </a:solidFill>
                <a:latin typeface="Oswald" pitchFamily="2" charset="0"/>
              </a:rPr>
              <a:t>A disease that affects fewer than 200,000 people. </a:t>
            </a:r>
          </a:p>
        </p:txBody>
      </p:sp>
    </p:spTree>
    <p:extLst>
      <p:ext uri="{BB962C8B-B14F-4D97-AF65-F5344CB8AC3E}">
        <p14:creationId xmlns:p14="http://schemas.microsoft.com/office/powerpoint/2010/main" val="65631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83127" y="2429164"/>
            <a:ext cx="12561454" cy="1911927"/>
          </a:xfrm>
          <a:prstGeom prst="rect">
            <a:avLst/>
          </a:prstGeom>
          <a:solidFill>
            <a:srgbClr val="DF1995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936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>
              <a:solidFill>
                <a:schemeClr val="bg1"/>
              </a:solidFill>
              <a:latin typeface="Oswald" pitchFamily="2" charset="0"/>
            </a:endParaRPr>
          </a:p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  <a:latin typeface="Oswald" pitchFamily="2" charset="0"/>
              </a:rPr>
              <a:t>ROUND 1 </a:t>
            </a:r>
          </a:p>
        </p:txBody>
      </p:sp>
    </p:spTree>
    <p:extLst>
      <p:ext uri="{BB962C8B-B14F-4D97-AF65-F5344CB8AC3E}">
        <p14:creationId xmlns:p14="http://schemas.microsoft.com/office/powerpoint/2010/main" val="2805840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83127" y="2429164"/>
            <a:ext cx="12561454" cy="1911927"/>
          </a:xfrm>
          <a:prstGeom prst="rect">
            <a:avLst/>
          </a:prstGeom>
          <a:solidFill>
            <a:srgbClr val="DF1995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936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>
              <a:solidFill>
                <a:schemeClr val="bg1"/>
              </a:solidFill>
              <a:latin typeface="Oswald" pitchFamily="2" charset="0"/>
            </a:endParaRPr>
          </a:p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  <a:latin typeface="Oswald" pitchFamily="2" charset="0"/>
              </a:rPr>
              <a:t>ROUND 2 </a:t>
            </a:r>
          </a:p>
        </p:txBody>
      </p:sp>
    </p:spTree>
    <p:extLst>
      <p:ext uri="{BB962C8B-B14F-4D97-AF65-F5344CB8AC3E}">
        <p14:creationId xmlns:p14="http://schemas.microsoft.com/office/powerpoint/2010/main" val="11308291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9: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is another term used for </a:t>
            </a:r>
            <a:b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</a:b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a rare disease?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946924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rgbClr val="DF1995"/>
                </a:solidFill>
                <a:latin typeface="PT Sans" panose="020B0503020203020204" pitchFamily="34" charset="0"/>
              </a:rPr>
              <a:t>Unusual illness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975329"/>
            <a:ext cx="7490693" cy="6742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All by myself sickness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843548"/>
            <a:ext cx="5421747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Orphan disease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927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10: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When was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a rare disease last </a:t>
            </a:r>
            <a:b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</a:b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discovered?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813915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2014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796140"/>
            <a:ext cx="7490693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2015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664359"/>
            <a:ext cx="9633530" cy="1422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New rare diseases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 are discovered </a:t>
            </a:r>
            <a:b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</a:b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every year.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391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11: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 are most rare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diseases caused by?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813915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Skateboarding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796140"/>
            <a:ext cx="7490693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Accidents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664359"/>
            <a:ext cx="9633530" cy="1422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Genes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972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12: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How long does it take many people living with a rare disease to get a diagnosis?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003B5C"/>
              </a:solidFill>
              <a:effectLst/>
              <a:uLnTx/>
              <a:uFillTx/>
              <a:latin typeface="Oswald" pitchFamily="2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813915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One day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796140"/>
            <a:ext cx="7490693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One month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664359"/>
            <a:ext cx="9633530" cy="1422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A year to five years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716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13: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Some rare diseases may seem more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familiar than others. Which of the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following is NOT a rare disease?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3520496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Cystic fibrosis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502721"/>
            <a:ext cx="7490693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Lou Gehrig’s disease 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5370940"/>
            <a:ext cx="9633530" cy="1422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Alzheimer’s disease </a:t>
            </a:r>
          </a:p>
        </p:txBody>
      </p:sp>
    </p:spTree>
    <p:extLst>
      <p:ext uri="{BB962C8B-B14F-4D97-AF65-F5344CB8AC3E}">
        <p14:creationId xmlns:p14="http://schemas.microsoft.com/office/powerpoint/2010/main" val="254447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14: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While cancer may seem like a common disease, there are actually many rare cancers. Which of these is rare?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3520496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Skin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502721"/>
            <a:ext cx="7490693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Lung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5370940"/>
            <a:ext cx="9633530" cy="1422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All pediatric cancers</a:t>
            </a:r>
          </a:p>
        </p:txBody>
      </p:sp>
    </p:spTree>
    <p:extLst>
      <p:ext uri="{BB962C8B-B14F-4D97-AF65-F5344CB8AC3E}">
        <p14:creationId xmlns:p14="http://schemas.microsoft.com/office/powerpoint/2010/main" val="69642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15: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Which cuddly name is given to a very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not-cuddly rare disease?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988482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Teddy Bears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970707"/>
            <a:ext cx="7490693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PANDAS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838926"/>
            <a:ext cx="9633530" cy="1422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Kitty Cats</a:t>
            </a:r>
          </a:p>
        </p:txBody>
      </p:sp>
    </p:spTree>
    <p:extLst>
      <p:ext uri="{BB962C8B-B14F-4D97-AF65-F5344CB8AC3E}">
        <p14:creationId xmlns:p14="http://schemas.microsoft.com/office/powerpoint/2010/main" val="18229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16: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 does the acronym NORD stand for?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647666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National Organization for Rare Disorders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626193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National Organization for Rare Dinosaurs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544290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National Association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 of Rare Disorders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83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83127" y="2429164"/>
            <a:ext cx="12561454" cy="1911927"/>
          </a:xfrm>
          <a:prstGeom prst="rect">
            <a:avLst/>
          </a:prstGeom>
          <a:solidFill>
            <a:srgbClr val="DF1995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936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>
              <a:solidFill>
                <a:schemeClr val="bg1"/>
              </a:solidFill>
              <a:latin typeface="Oswald" pitchFamily="2" charset="0"/>
            </a:endParaRPr>
          </a:p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  <a:latin typeface="Oswald" pitchFamily="2" charset="0"/>
              </a:rPr>
              <a:t>ROUND 2 - ANSWERS </a:t>
            </a:r>
          </a:p>
        </p:txBody>
      </p:sp>
    </p:spTree>
    <p:extLst>
      <p:ext uri="{BB962C8B-B14F-4D97-AF65-F5344CB8AC3E}">
        <p14:creationId xmlns:p14="http://schemas.microsoft.com/office/powerpoint/2010/main" val="1819143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7" y="1138744"/>
            <a:ext cx="75114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How many rare diseases are there? </a:t>
            </a:r>
            <a:endParaRPr lang="en-US" sz="44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647666"/>
            <a:ext cx="2154381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rgbClr val="DF1995"/>
                </a:solidFill>
                <a:latin typeface="PT Sans" panose="020B0503020203020204" pitchFamily="34" charset="0"/>
              </a:rPr>
              <a:t>1,000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6" y="3676071"/>
            <a:ext cx="2154382" cy="6742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4400" dirty="0">
                <a:solidFill>
                  <a:srgbClr val="DF1995"/>
                </a:solidFill>
                <a:latin typeface="PT Sans" panose="020B0503020203020204" pitchFamily="34" charset="0"/>
              </a:rPr>
              <a:t>4,500</a:t>
            </a:r>
            <a:endParaRPr lang="en-US" sz="5500" dirty="0">
              <a:solidFill>
                <a:srgbClr val="DF1995"/>
              </a:solidFill>
              <a:latin typeface="PT Sans" panose="020B0503020203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6" y="4544290"/>
            <a:ext cx="2154382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4400" dirty="0">
                <a:solidFill>
                  <a:srgbClr val="DF1995"/>
                </a:solidFill>
                <a:latin typeface="PT Sans" panose="020B0503020203020204" pitchFamily="34" charset="0"/>
              </a:rPr>
              <a:t>7,000+</a:t>
            </a:r>
            <a:endParaRPr lang="en-US" sz="5500" dirty="0">
              <a:solidFill>
                <a:srgbClr val="DF1995"/>
              </a:solidFill>
              <a:latin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95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9: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What is another term used for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a rare disease?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201829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500" dirty="0">
                <a:solidFill>
                  <a:srgbClr val="DF1995"/>
                </a:solidFill>
                <a:latin typeface="Oswald" pitchFamily="2" charset="0"/>
              </a:rPr>
              <a:t>Orphan disease</a:t>
            </a:r>
            <a:endParaRPr kumimoji="0" lang="en-US" sz="11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Oswald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7654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10: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00905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When was a rare disease last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discovered?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451212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New rare diseases are discovered every year</a:t>
            </a:r>
          </a:p>
        </p:txBody>
      </p:sp>
    </p:spTree>
    <p:extLst>
      <p:ext uri="{BB962C8B-B14F-4D97-AF65-F5344CB8AC3E}">
        <p14:creationId xmlns:p14="http://schemas.microsoft.com/office/powerpoint/2010/main" val="342182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11: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4863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 are most rare diseases caused by?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193703" y="3143641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Genes</a:t>
            </a:r>
          </a:p>
        </p:txBody>
      </p:sp>
    </p:spTree>
    <p:extLst>
      <p:ext uri="{BB962C8B-B14F-4D97-AF65-F5344CB8AC3E}">
        <p14:creationId xmlns:p14="http://schemas.microsoft.com/office/powerpoint/2010/main" val="92284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12: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00905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How long does it take many people living with a rare disease to get a diagnosis?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773162"/>
            <a:ext cx="8877069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A year to five years</a:t>
            </a:r>
          </a:p>
        </p:txBody>
      </p:sp>
    </p:spTree>
    <p:extLst>
      <p:ext uri="{BB962C8B-B14F-4D97-AF65-F5344CB8AC3E}">
        <p14:creationId xmlns:p14="http://schemas.microsoft.com/office/powerpoint/2010/main" val="373589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13: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00905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Some rare diseases may seem more familiar than others. Which of the following is NOT a rare disease?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003B5C"/>
              </a:solidFill>
              <a:effectLst/>
              <a:uLnTx/>
              <a:uFillTx/>
              <a:latin typeface="Oswald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723287"/>
            <a:ext cx="8877069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Alzheimer’s disease</a:t>
            </a:r>
          </a:p>
        </p:txBody>
      </p:sp>
    </p:spTree>
    <p:extLst>
      <p:ext uri="{BB962C8B-B14F-4D97-AF65-F5344CB8AC3E}">
        <p14:creationId xmlns:p14="http://schemas.microsoft.com/office/powerpoint/2010/main" val="47989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14: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41155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While cancer may seem like a common disease, there are actually many rare cancers. Which of these is rare?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860067"/>
            <a:ext cx="8877069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All pediatric cancers</a:t>
            </a:r>
          </a:p>
        </p:txBody>
      </p:sp>
    </p:spTree>
    <p:extLst>
      <p:ext uri="{BB962C8B-B14F-4D97-AF65-F5344CB8AC3E}">
        <p14:creationId xmlns:p14="http://schemas.microsoft.com/office/powerpoint/2010/main" val="15310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15: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00905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Which cuddly name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is given to a very not-cuddly rare disease?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618998"/>
            <a:ext cx="8877069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PANDAS</a:t>
            </a:r>
          </a:p>
        </p:txBody>
      </p:sp>
    </p:spTree>
    <p:extLst>
      <p:ext uri="{BB962C8B-B14F-4D97-AF65-F5344CB8AC3E}">
        <p14:creationId xmlns:p14="http://schemas.microsoft.com/office/powerpoint/2010/main" val="660746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16: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What does the acronym NORD stand for?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26757" y="3127015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National Organization for Rare Disorders</a:t>
            </a:r>
          </a:p>
        </p:txBody>
      </p:sp>
    </p:spTree>
    <p:extLst>
      <p:ext uri="{BB962C8B-B14F-4D97-AF65-F5344CB8AC3E}">
        <p14:creationId xmlns:p14="http://schemas.microsoft.com/office/powerpoint/2010/main" val="399063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83127" y="2429164"/>
            <a:ext cx="12561454" cy="1911927"/>
          </a:xfrm>
          <a:prstGeom prst="rect">
            <a:avLst/>
          </a:prstGeom>
          <a:solidFill>
            <a:srgbClr val="DF1995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936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>
              <a:solidFill>
                <a:schemeClr val="bg1"/>
              </a:solidFill>
              <a:latin typeface="Oswald" pitchFamily="2" charset="0"/>
            </a:endParaRPr>
          </a:p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  <a:latin typeface="Oswald" pitchFamily="2" charset="0"/>
              </a:rPr>
              <a:t>ROUND 3 </a:t>
            </a:r>
          </a:p>
        </p:txBody>
      </p:sp>
    </p:spTree>
    <p:extLst>
      <p:ext uri="{BB962C8B-B14F-4D97-AF65-F5344CB8AC3E}">
        <p14:creationId xmlns:p14="http://schemas.microsoft.com/office/powerpoint/2010/main" val="19261513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17: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What is the name of the European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non-profit alliance of rare disease organizations?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3470626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Europa Cares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449153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EURORDIS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5367250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European Disease Group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093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How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many Americans live with </a:t>
            </a:r>
            <a:b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</a:b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a rare disease?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3079928"/>
            <a:ext cx="3057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rgbClr val="DF1995"/>
                </a:solidFill>
                <a:latin typeface="PT Sans" panose="020B0503020203020204" pitchFamily="34" charset="0"/>
              </a:rPr>
              <a:t>1 Million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108333"/>
            <a:ext cx="3657601" cy="6742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25-30 Million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6" y="4976552"/>
            <a:ext cx="3057238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10 Billion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216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18: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 is the mascot of rare diseases?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938612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Elephant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917139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Zebra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835236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Tiger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73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19: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How many 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species of zebras </a:t>
            </a:r>
            <a:b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</a:b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are there?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938612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3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917139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4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835236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6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149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20: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Zebras travel together as…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597790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Packs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576317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Herds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494414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Alone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11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21: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Zebras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are native to…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680918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The United States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659445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England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577542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Africa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48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22: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Zebras are part of which family?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003B5C"/>
              </a:solidFill>
              <a:effectLst/>
              <a:uLnTx/>
              <a:uFillTx/>
              <a:latin typeface="Oswald" pitchFamily="2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680918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err="1">
                <a:solidFill>
                  <a:srgbClr val="DF1995"/>
                </a:solidFill>
                <a:latin typeface="PT Sans" panose="020B0503020203020204" pitchFamily="34" charset="0"/>
              </a:rPr>
              <a:t>Equidae</a:t>
            </a:r>
            <a:endParaRPr lang="en-US" sz="3600" dirty="0">
              <a:solidFill>
                <a:srgbClr val="DF1995"/>
              </a:solidFill>
              <a:latin typeface="PT Sans" panose="020B0503020203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659445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3600" dirty="0" err="1">
                <a:solidFill>
                  <a:srgbClr val="DF1995"/>
                </a:solidFill>
                <a:latin typeface="PT Sans" panose="020B0503020203020204" pitchFamily="34" charset="0"/>
              </a:rPr>
              <a:t>Giraffids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577542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Bovidae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596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23: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How many zebras’ stripes are alike?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680918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0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659445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2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577542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10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733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24: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Zebras’ striped coats make them </a:t>
            </a:r>
            <a:b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</a:b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immune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to…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980176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Getting cold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958703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Getting sunburned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876800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Losing their stripes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74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83127" y="2429164"/>
            <a:ext cx="12561454" cy="1911927"/>
          </a:xfrm>
          <a:prstGeom prst="rect">
            <a:avLst/>
          </a:prstGeom>
          <a:solidFill>
            <a:srgbClr val="DF1995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936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>
              <a:solidFill>
                <a:schemeClr val="bg1"/>
              </a:solidFill>
              <a:latin typeface="Oswald" pitchFamily="2" charset="0"/>
            </a:endParaRPr>
          </a:p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  <a:latin typeface="Oswald" pitchFamily="2" charset="0"/>
              </a:rPr>
              <a:t>ROUND 3 - ANSWERS </a:t>
            </a:r>
          </a:p>
        </p:txBody>
      </p:sp>
    </p:spTree>
    <p:extLst>
      <p:ext uri="{BB962C8B-B14F-4D97-AF65-F5344CB8AC3E}">
        <p14:creationId xmlns:p14="http://schemas.microsoft.com/office/powerpoint/2010/main" val="34645046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17: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What is the name of the European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non-profit alliance of rare disease organizations?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26757" y="3900098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500" noProof="0" dirty="0">
                <a:solidFill>
                  <a:srgbClr val="DF1995"/>
                </a:solidFill>
                <a:latin typeface="Oswald" pitchFamily="2" charset="0"/>
              </a:rPr>
              <a:t>EURORDIS</a:t>
            </a:r>
            <a:endParaRPr kumimoji="0" lang="en-US" sz="11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Oswald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3135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18: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What is the mascot of rare diseases?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26757" y="3127015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Zebra</a:t>
            </a:r>
          </a:p>
        </p:txBody>
      </p:sp>
    </p:spTree>
    <p:extLst>
      <p:ext uri="{BB962C8B-B14F-4D97-AF65-F5344CB8AC3E}">
        <p14:creationId xmlns:p14="http://schemas.microsoft.com/office/powerpoint/2010/main" val="99323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3: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 day is Rare Disease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Day this year?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5" y="2647666"/>
            <a:ext cx="4682839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rgbClr val="DF1995"/>
                </a:solidFill>
                <a:latin typeface="PT Sans" panose="020B0503020203020204" pitchFamily="34" charset="0"/>
              </a:rPr>
              <a:t>February 1, 2020</a:t>
            </a:r>
            <a:endParaRPr lang="en-US" sz="5500" dirty="0">
              <a:solidFill>
                <a:srgbClr val="DF1995"/>
              </a:solidFill>
              <a:latin typeface="PT Sans" panose="020B0503020203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676071"/>
            <a:ext cx="5504875" cy="6742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February 29,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 2020 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581234"/>
            <a:ext cx="4821383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March 1, 2020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972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19: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How many species of zebras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are there?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26757" y="3127015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6597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20: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Zebras travel together as…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26757" y="3127015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Herds</a:t>
            </a:r>
          </a:p>
        </p:txBody>
      </p:sp>
    </p:spTree>
    <p:extLst>
      <p:ext uri="{BB962C8B-B14F-4D97-AF65-F5344CB8AC3E}">
        <p14:creationId xmlns:p14="http://schemas.microsoft.com/office/powerpoint/2010/main" val="236486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21: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Zebras are native to…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26757" y="3127015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Africa</a:t>
            </a:r>
          </a:p>
        </p:txBody>
      </p:sp>
    </p:spTree>
    <p:extLst>
      <p:ext uri="{BB962C8B-B14F-4D97-AF65-F5344CB8AC3E}">
        <p14:creationId xmlns:p14="http://schemas.microsoft.com/office/powerpoint/2010/main" val="193450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22: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Zebras are part of which family?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26757" y="3127015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 err="1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Equidae</a:t>
            </a:r>
            <a:endParaRPr kumimoji="0" lang="en-US" sz="11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Oswald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0861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23: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How many zebras’ stripes are alike?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26757" y="3127015"/>
            <a:ext cx="8268854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5312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24: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Zebras’ striped coats make them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immune to…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26756" y="3127015"/>
            <a:ext cx="8951883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Getting sunburned</a:t>
            </a:r>
          </a:p>
        </p:txBody>
      </p:sp>
    </p:spTree>
    <p:extLst>
      <p:ext uri="{BB962C8B-B14F-4D97-AF65-F5344CB8AC3E}">
        <p14:creationId xmlns:p14="http://schemas.microsoft.com/office/powerpoint/2010/main" val="174124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83127" y="2429164"/>
            <a:ext cx="12561454" cy="1911927"/>
          </a:xfrm>
          <a:prstGeom prst="rect">
            <a:avLst/>
          </a:prstGeom>
          <a:solidFill>
            <a:srgbClr val="DF1995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936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>
              <a:solidFill>
                <a:schemeClr val="bg1"/>
              </a:solidFill>
              <a:latin typeface="Oswald" pitchFamily="2" charset="0"/>
            </a:endParaRPr>
          </a:p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  <a:latin typeface="Oswald" pitchFamily="2" charset="0"/>
              </a:rPr>
              <a:t>ROUND 4 </a:t>
            </a:r>
          </a:p>
        </p:txBody>
      </p:sp>
    </p:spTree>
    <p:extLst>
      <p:ext uri="{BB962C8B-B14F-4D97-AF65-F5344CB8AC3E}">
        <p14:creationId xmlns:p14="http://schemas.microsoft.com/office/powerpoint/2010/main" val="23199217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25: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Caregivers can find support through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which NORD program?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003B5C"/>
              </a:solidFill>
              <a:effectLst/>
              <a:uLnTx/>
              <a:uFillTx/>
              <a:latin typeface="Oswald" pitchFamily="2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980176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We Care for Rare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958703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Rare Caregiver Respite Program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876800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Caregivers Unite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525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26: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Together with </a:t>
            </a:r>
            <a:r>
              <a:rPr lang="en-US" sz="4400" dirty="0" err="1">
                <a:solidFill>
                  <a:srgbClr val="003B5C"/>
                </a:solidFill>
                <a:latin typeface="Oswald" pitchFamily="2" charset="0"/>
              </a:rPr>
              <a:t>PlatformQ</a:t>
            </a: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 Health, NORD provides accredited online programming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for health care professionals through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which program?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3977703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CME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956230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EDU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5874327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RARE U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561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27: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percentage of rare diseases are without an FDA-approved treatment?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980176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10%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958703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75%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876800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90%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905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4: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In what year did NORD introduce </a:t>
            </a:r>
            <a:b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</a:b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Rare Disease Day in the US?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5" y="3091010"/>
            <a:ext cx="4682839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rgbClr val="DF1995"/>
                </a:solidFill>
                <a:latin typeface="PT Sans" panose="020B0503020203020204" pitchFamily="34" charset="0"/>
              </a:rPr>
              <a:t>1802</a:t>
            </a:r>
            <a:endParaRPr lang="en-US" sz="5500" dirty="0">
              <a:solidFill>
                <a:srgbClr val="DF1995"/>
              </a:solidFill>
              <a:latin typeface="PT Sans" panose="020B0503020203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119415"/>
            <a:ext cx="5504875" cy="6742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1995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987634"/>
            <a:ext cx="4821383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2009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28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28: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For many rare diseases</a:t>
            </a: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, signs may be observed when?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980176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At the grocery store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958703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At birth or during childhood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876800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While watching TV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48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30: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RAN, led by NORD’s national federal policy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team, is the nations leading advocacy network. The acronym for RAN stands for…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3B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3570379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Really Awesome Network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548906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RareAction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 Network</a:t>
            </a:r>
            <a:r>
              <a:rPr lang="en-US" sz="3600" baseline="30000" dirty="0">
                <a:solidFill>
                  <a:srgbClr val="DF1995"/>
                </a:solidFill>
              </a:rPr>
              <a:t>®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5508567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Rarely Active Network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669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31: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Which is the leading source for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information on rare diseases in the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United States?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3395814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Sears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374341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NORD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5292438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Macy’s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636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83127" y="2429164"/>
            <a:ext cx="12561454" cy="1911927"/>
          </a:xfrm>
          <a:prstGeom prst="rect">
            <a:avLst/>
          </a:prstGeom>
          <a:solidFill>
            <a:srgbClr val="DF1995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936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>
              <a:solidFill>
                <a:schemeClr val="bg1"/>
              </a:solidFill>
              <a:latin typeface="Oswald" pitchFamily="2" charset="0"/>
            </a:endParaRPr>
          </a:p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  <a:latin typeface="Oswald" pitchFamily="2" charset="0"/>
              </a:rPr>
              <a:t>ROUND 4 - ANSWERS </a:t>
            </a:r>
          </a:p>
        </p:txBody>
      </p:sp>
    </p:spTree>
    <p:extLst>
      <p:ext uri="{BB962C8B-B14F-4D97-AF65-F5344CB8AC3E}">
        <p14:creationId xmlns:p14="http://schemas.microsoft.com/office/powerpoint/2010/main" val="238264863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25: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Caregivers can find support through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which NORD program?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26756" y="3692281"/>
            <a:ext cx="8951883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Rare Caregiver</a:t>
            </a:r>
            <a:r>
              <a:rPr kumimoji="0" lang="en-US" sz="88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 Respite Program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Oswald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826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26: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Together with </a:t>
            </a:r>
            <a:r>
              <a:rPr lang="en-US" sz="4400" dirty="0" err="1">
                <a:solidFill>
                  <a:srgbClr val="003B5C"/>
                </a:solidFill>
                <a:latin typeface="Oswald" pitchFamily="2" charset="0"/>
              </a:rPr>
              <a:t>PlatformQ</a:t>
            </a: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 Health, NORD provides accredited online programming for health care professionals through which program?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4274172"/>
            <a:ext cx="8951883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CME</a:t>
            </a:r>
          </a:p>
        </p:txBody>
      </p:sp>
    </p:spTree>
    <p:extLst>
      <p:ext uri="{BB962C8B-B14F-4D97-AF65-F5344CB8AC3E}">
        <p14:creationId xmlns:p14="http://schemas.microsoft.com/office/powerpoint/2010/main" val="205316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27: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7" y="1098907"/>
            <a:ext cx="84946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What percentage of rare diseases are without an FDA-approved treatment?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550964"/>
            <a:ext cx="8951883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31283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28: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84381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For many rare diseases, signs may be observed when?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841909"/>
            <a:ext cx="8951883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At birth or </a:t>
            </a:r>
            <a:r>
              <a:rPr lang="en-US" sz="8800" dirty="0">
                <a:solidFill>
                  <a:srgbClr val="DF1995"/>
                </a:solidFill>
                <a:latin typeface="Oswald" pitchFamily="2" charset="0"/>
              </a:rPr>
              <a:t>during childhood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Oswald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0483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30: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84381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Which is the leading source for information on rare diseases in the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United States?</a:t>
            </a:r>
            <a:endParaRPr lang="en-US" sz="8800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958287"/>
            <a:ext cx="8951883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NORD</a:t>
            </a:r>
          </a:p>
        </p:txBody>
      </p:sp>
    </p:spTree>
    <p:extLst>
      <p:ext uri="{BB962C8B-B14F-4D97-AF65-F5344CB8AC3E}">
        <p14:creationId xmlns:p14="http://schemas.microsoft.com/office/powerpoint/2010/main" val="427435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31: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84381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RAN, led by NORD’s national federal policy team, is the nations leading advocacy network. The acronym for RAN stands for…</a:t>
            </a:r>
            <a:endParaRPr lang="en-US" sz="4400" dirty="0">
              <a:solidFill>
                <a:srgbClr val="003B5C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841909"/>
            <a:ext cx="8951883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kumimoji="0" lang="en-US" sz="8800" b="0" i="0" u="none" strike="noStrike" kern="1200" cap="none" spc="0" normalizeH="0" baseline="0" noProof="0" dirty="0" err="1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RareAction</a:t>
            </a:r>
            <a:r>
              <a:rPr kumimoji="0" lang="en-US" sz="88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 Network</a:t>
            </a:r>
            <a:r>
              <a:rPr lang="en-US" sz="8800" baseline="30000" dirty="0">
                <a:solidFill>
                  <a:srgbClr val="DF1995"/>
                </a:solidFill>
              </a:rPr>
              <a:t>®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Oswald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2510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5: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How many countries participate </a:t>
            </a:r>
            <a:b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</a:b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in Rare Disease Day?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5" y="3091010"/>
            <a:ext cx="4682839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rgbClr val="DF1995"/>
                </a:solidFill>
                <a:latin typeface="PT Sans" panose="020B0503020203020204" pitchFamily="34" charset="0"/>
              </a:rPr>
              <a:t>80+</a:t>
            </a:r>
            <a:endParaRPr lang="en-US" sz="5500" dirty="0">
              <a:solidFill>
                <a:srgbClr val="DF1995"/>
              </a:solidFill>
              <a:latin typeface="PT Sans" panose="020B0503020203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119415"/>
            <a:ext cx="5504875" cy="6742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2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987634"/>
            <a:ext cx="4821383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65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991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83127" y="2429164"/>
            <a:ext cx="12561454" cy="1911927"/>
          </a:xfrm>
          <a:prstGeom prst="rect">
            <a:avLst/>
          </a:prstGeom>
          <a:solidFill>
            <a:srgbClr val="DF1995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936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>
              <a:solidFill>
                <a:schemeClr val="bg1"/>
              </a:solidFill>
              <a:latin typeface="Oswald" pitchFamily="2" charset="0"/>
            </a:endParaRPr>
          </a:p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  <a:latin typeface="Oswald" pitchFamily="2" charset="0"/>
              </a:rPr>
              <a:t>BONUS ROUND!</a:t>
            </a:r>
          </a:p>
        </p:txBody>
      </p:sp>
    </p:spTree>
    <p:extLst>
      <p:ext uri="{BB962C8B-B14F-4D97-AF65-F5344CB8AC3E}">
        <p14:creationId xmlns:p14="http://schemas.microsoft.com/office/powerpoint/2010/main" val="316384432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32: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In 2019,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NORD celebrated what anniversary year of it’s Rare Disease Research Program?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3B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3636881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10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615408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30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5533505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50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772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33: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 three colors are in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the </a:t>
            </a:r>
            <a:b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</a:b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Rare Disease Day logo?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6" y="2980176"/>
            <a:ext cx="8645238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Red, yellow, green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958703"/>
            <a:ext cx="8483602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Orange, black, gold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876800"/>
            <a:ext cx="8645239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Hot pink, teal, lime green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39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83127" y="2429164"/>
            <a:ext cx="12561454" cy="1911927"/>
          </a:xfrm>
          <a:prstGeom prst="rect">
            <a:avLst/>
          </a:prstGeom>
          <a:solidFill>
            <a:srgbClr val="DF1995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936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>
              <a:solidFill>
                <a:schemeClr val="bg1"/>
              </a:solidFill>
              <a:latin typeface="Oswald" pitchFamily="2" charset="0"/>
            </a:endParaRPr>
          </a:p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  <a:latin typeface="Oswald" pitchFamily="2" charset="0"/>
              </a:rPr>
              <a:t>BONUS ROUND-ANSWERS!</a:t>
            </a:r>
          </a:p>
        </p:txBody>
      </p:sp>
    </p:spTree>
    <p:extLst>
      <p:ext uri="{BB962C8B-B14F-4D97-AF65-F5344CB8AC3E}">
        <p14:creationId xmlns:p14="http://schemas.microsoft.com/office/powerpoint/2010/main" val="5011378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32: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84381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In 2019, NORD celebrated what anniversary year of it’s Rare Disease Research Program?</a:t>
            </a:r>
            <a:endParaRPr lang="en-US" sz="4400" dirty="0">
              <a:solidFill>
                <a:srgbClr val="003B5C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841909"/>
            <a:ext cx="8951883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20568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946" y="461405"/>
            <a:ext cx="8268854" cy="120505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33: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946" y="1098907"/>
            <a:ext cx="884381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What three colors are in the </a:t>
            </a:r>
            <a:br>
              <a:rPr lang="en-US" sz="4400" dirty="0">
                <a:solidFill>
                  <a:srgbClr val="003B5C"/>
                </a:solidFill>
                <a:latin typeface="Oswald" pitchFamily="2" charset="0"/>
              </a:rPr>
            </a:br>
            <a:r>
              <a:rPr lang="en-US" sz="4400" dirty="0">
                <a:solidFill>
                  <a:srgbClr val="003B5C"/>
                </a:solidFill>
                <a:latin typeface="Oswald" pitchFamily="2" charset="0"/>
              </a:rPr>
              <a:t>Rare Disease Day logo?</a:t>
            </a: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84946" y="3841909"/>
            <a:ext cx="8951883" cy="1205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Hot</a:t>
            </a:r>
            <a:r>
              <a:rPr kumimoji="0" lang="en-US" sz="88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 pink, teal, </a:t>
            </a:r>
            <a:br>
              <a:rPr kumimoji="0" lang="en-US" sz="88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</a:br>
            <a:r>
              <a:rPr kumimoji="0" lang="en-US" sz="88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Oswald" pitchFamily="2" charset="0"/>
                <a:ea typeface="+mj-ea"/>
                <a:cs typeface="+mj-cs"/>
              </a:rPr>
              <a:t>lime green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Oswald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4540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6: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 is NORD’s tagline?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5" y="2472174"/>
            <a:ext cx="8940802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Let’s fight rare together.</a:t>
            </a:r>
            <a:endParaRPr lang="en-US" sz="4800" dirty="0">
              <a:solidFill>
                <a:srgbClr val="DF1995"/>
              </a:solidFill>
              <a:latin typeface="PT Sans" panose="020B0503020203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3463635"/>
            <a:ext cx="9070111" cy="674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Alone we are rare. Together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 we are strong.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424214"/>
            <a:ext cx="4821383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</a:rPr>
              <a:t>Be rare</a:t>
            </a:r>
            <a:r>
              <a:rPr lang="en-US" sz="3600" dirty="0">
                <a:solidFill>
                  <a:srgbClr val="DF1995"/>
                </a:solidFill>
                <a:latin typeface="PT Sans" panose="020B0503020203020204" pitchFamily="34" charset="0"/>
              </a:rPr>
              <a:t>, be ready.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726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9527" y="475963"/>
            <a:ext cx="8324272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5E2"/>
                </a:solidFill>
                <a:latin typeface="Oswald" pitchFamily="2" charset="0"/>
              </a:rPr>
              <a:t>Question 7: </a:t>
            </a:r>
            <a:br>
              <a:rPr lang="en-US" dirty="0">
                <a:latin typeface="Oswald" pitchFamily="2" charset="0"/>
              </a:rPr>
            </a:br>
            <a:endParaRPr lang="en-US" dirty="0">
              <a:solidFill>
                <a:srgbClr val="003B5C"/>
              </a:solidFill>
              <a:latin typeface="Oswald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9526" y="1138744"/>
            <a:ext cx="91624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B5C"/>
                </a:solidFill>
                <a:effectLst/>
                <a:uLnTx/>
                <a:uFillTx/>
                <a:latin typeface="Oswald" pitchFamily="2" charset="0"/>
                <a:ea typeface="+mn-ea"/>
                <a:cs typeface="+mn-cs"/>
              </a:rPr>
              <a:t>What is the NORD website?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29525" y="3091010"/>
            <a:ext cx="9661239" cy="742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rgbClr val="DF1995"/>
                </a:solidFill>
                <a:latin typeface="PT Sans" panose="020B0503020203020204" pitchFamily="34" charset="0"/>
              </a:rPr>
              <a:t>rarediseases.org</a:t>
            </a:r>
            <a:endParaRPr lang="en-US" sz="5500" dirty="0">
              <a:solidFill>
                <a:srgbClr val="DF1995"/>
              </a:solidFill>
              <a:latin typeface="PT Sans" panose="020B0503020203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29525" y="4119415"/>
            <a:ext cx="7102766" cy="6742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raredisorders.org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29525" y="4987634"/>
            <a:ext cx="8506693" cy="782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F1995"/>
                </a:solidFill>
                <a:effectLst/>
                <a:uLnTx/>
                <a:uFillTx/>
                <a:latin typeface="PT Sans" panose="020B0503020203020204" pitchFamily="34" charset="0"/>
                <a:ea typeface="+mn-ea"/>
                <a:cs typeface="+mn-cs"/>
              </a:rPr>
              <a:t>rd.org</a:t>
            </a:r>
            <a:endParaRPr kumimoji="0" lang="en-US" sz="5500" b="0" i="0" u="none" strike="noStrike" kern="1200" cap="none" spc="0" normalizeH="0" baseline="0" noProof="0" dirty="0">
              <a:ln>
                <a:noFill/>
              </a:ln>
              <a:solidFill>
                <a:srgbClr val="DF1995"/>
              </a:solidFill>
              <a:effectLst/>
              <a:uLnTx/>
              <a:uFillTx/>
              <a:latin typeface="PT Sans" panose="020B0503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67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1368</Words>
  <Application>Microsoft Office PowerPoint</Application>
  <PresentationFormat>Widescreen</PresentationFormat>
  <Paragraphs>279</Paragraphs>
  <Slides>75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3" baseType="lpstr">
      <vt:lpstr>Arial</vt:lpstr>
      <vt:lpstr>Calibri</vt:lpstr>
      <vt:lpstr>Calibri Light</vt:lpstr>
      <vt:lpstr>Franklin Gothic Medium Cond</vt:lpstr>
      <vt:lpstr>Myriad Pro</vt:lpstr>
      <vt:lpstr>Oswald</vt:lpstr>
      <vt:lpstr>PT Sans</vt:lpstr>
      <vt:lpstr>Office Theme</vt:lpstr>
      <vt:lpstr>WELCOME TO RARE DISEASE DAY® TRIVIA!</vt:lpstr>
      <vt:lpstr>PowerPoint Presentation</vt:lpstr>
      <vt:lpstr>Question 1:  </vt:lpstr>
      <vt:lpstr>Question 2:  </vt:lpstr>
      <vt:lpstr>Question 3:  </vt:lpstr>
      <vt:lpstr>Question 4:  </vt:lpstr>
      <vt:lpstr>Question 5:  </vt:lpstr>
      <vt:lpstr>Question 6:  </vt:lpstr>
      <vt:lpstr>Question 7:  </vt:lpstr>
      <vt:lpstr>Question 8:  </vt:lpstr>
      <vt:lpstr>PowerPoint Presentation</vt:lpstr>
      <vt:lpstr>Question 1:  </vt:lpstr>
      <vt:lpstr>Question 2:  </vt:lpstr>
      <vt:lpstr>Question 3:  </vt:lpstr>
      <vt:lpstr>Question 4:  </vt:lpstr>
      <vt:lpstr>Question 5:  </vt:lpstr>
      <vt:lpstr>Question 6:  </vt:lpstr>
      <vt:lpstr>Question 7:  </vt:lpstr>
      <vt:lpstr>Question 8:  </vt:lpstr>
      <vt:lpstr>PowerPoint Presentation</vt:lpstr>
      <vt:lpstr>Question 9:  </vt:lpstr>
      <vt:lpstr>Question 10:  </vt:lpstr>
      <vt:lpstr>Question 11:  </vt:lpstr>
      <vt:lpstr>Question 12:  </vt:lpstr>
      <vt:lpstr>Question 13:  </vt:lpstr>
      <vt:lpstr>Question 14:  </vt:lpstr>
      <vt:lpstr>Question 15:  </vt:lpstr>
      <vt:lpstr>Question 16:  </vt:lpstr>
      <vt:lpstr>PowerPoint Presentation</vt:lpstr>
      <vt:lpstr>Question 9:  </vt:lpstr>
      <vt:lpstr>Question 10:  </vt:lpstr>
      <vt:lpstr>Question 11:  </vt:lpstr>
      <vt:lpstr>Question 12:  </vt:lpstr>
      <vt:lpstr>Question 13:  </vt:lpstr>
      <vt:lpstr>Question 14:  </vt:lpstr>
      <vt:lpstr>Question 15:  </vt:lpstr>
      <vt:lpstr>Question 16:  </vt:lpstr>
      <vt:lpstr>PowerPoint Presentation</vt:lpstr>
      <vt:lpstr>Question 17:  </vt:lpstr>
      <vt:lpstr>Question 18:  </vt:lpstr>
      <vt:lpstr>Question 19:  </vt:lpstr>
      <vt:lpstr>Question 20:  </vt:lpstr>
      <vt:lpstr>Question 21:  </vt:lpstr>
      <vt:lpstr>Question 22:  </vt:lpstr>
      <vt:lpstr>Question 23:  </vt:lpstr>
      <vt:lpstr>Question 24:  </vt:lpstr>
      <vt:lpstr>PowerPoint Presentation</vt:lpstr>
      <vt:lpstr>Question 17:  </vt:lpstr>
      <vt:lpstr>Question 18:  </vt:lpstr>
      <vt:lpstr>Question 19:  </vt:lpstr>
      <vt:lpstr>Question 20:  </vt:lpstr>
      <vt:lpstr>Question 21:  </vt:lpstr>
      <vt:lpstr>Question 22:  </vt:lpstr>
      <vt:lpstr>Question 23:  </vt:lpstr>
      <vt:lpstr>Question 24:  </vt:lpstr>
      <vt:lpstr>PowerPoint Presentation</vt:lpstr>
      <vt:lpstr>Question 25:  </vt:lpstr>
      <vt:lpstr>Question 26:  </vt:lpstr>
      <vt:lpstr>Question 27:  </vt:lpstr>
      <vt:lpstr>Question 28:  </vt:lpstr>
      <vt:lpstr>Question 30:  </vt:lpstr>
      <vt:lpstr>Question 31:  </vt:lpstr>
      <vt:lpstr>PowerPoint Presentation</vt:lpstr>
      <vt:lpstr>Question 25:  </vt:lpstr>
      <vt:lpstr>Question 26:  </vt:lpstr>
      <vt:lpstr>Question 27:  </vt:lpstr>
      <vt:lpstr>Question 28:  </vt:lpstr>
      <vt:lpstr>Question 30:  </vt:lpstr>
      <vt:lpstr>Question 31:  </vt:lpstr>
      <vt:lpstr>PowerPoint Presentation</vt:lpstr>
      <vt:lpstr>Question 32:  </vt:lpstr>
      <vt:lpstr>Question 33:  </vt:lpstr>
      <vt:lpstr>PowerPoint Presentation</vt:lpstr>
      <vt:lpstr>Question 32:  </vt:lpstr>
      <vt:lpstr>Question 33: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Rare Disease Day Mission 2020 Trivia!</dc:title>
  <dc:creator>Jaime Pacheco</dc:creator>
  <cp:lastModifiedBy>Amanda Mannix</cp:lastModifiedBy>
  <cp:revision>69</cp:revision>
  <dcterms:created xsi:type="dcterms:W3CDTF">2020-01-15T19:19:46Z</dcterms:created>
  <dcterms:modified xsi:type="dcterms:W3CDTF">2024-11-19T17:32:53Z</dcterms:modified>
</cp:coreProperties>
</file>